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PT Sans Narrow"/>
      <p:regular r:id="rId20"/>
      <p:bold r:id="rId21"/>
    </p:embeddedFont>
    <p:embeddedFont>
      <p:font typeface="Open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regular.fntdata"/><Relationship Id="rId22" Type="http://schemas.openxmlformats.org/officeDocument/2006/relationships/font" Target="fonts/OpenSans-regular.fntdata"/><Relationship Id="rId21" Type="http://schemas.openxmlformats.org/officeDocument/2006/relationships/font" Target="fonts/PTSansNarrow-bold.fntdata"/><Relationship Id="rId24" Type="http://schemas.openxmlformats.org/officeDocument/2006/relationships/font" Target="fonts/OpenSans-italic.fntdata"/><Relationship Id="rId23" Type="http://schemas.openxmlformats.org/officeDocument/2006/relationships/font" Target="fonts/OpenSan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pen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4022f23c39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4022f23c39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4022f23c39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4022f23c39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4022f23c39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4022f23c39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4022f23c3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4022f23c3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4022f23c39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4022f23c39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4022f23c39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4022f23c39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4022f23c39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4022f23c39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022f23c3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4022f23c3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4022f23c39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4022f23c39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4022f23c39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4022f23c39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4022f23c39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4022f23c39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4022f23c39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4022f23c39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4022f23c39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4022f23c39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doi.org/10.1093/jamia/ocw112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83 Presentation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members: Sagar Dalwadi &amp; Murtaza Lodgher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(cont.)</a:t>
            </a:r>
            <a:endParaRPr/>
          </a:p>
        </p:txBody>
      </p:sp>
      <p:sp>
        <p:nvSpPr>
          <p:cNvPr id="130" name="Google Shape;130;p22"/>
          <p:cNvSpPr txBox="1"/>
          <p:nvPr>
            <p:ph idx="1" type="body"/>
          </p:nvPr>
        </p:nvSpPr>
        <p:spPr>
          <a:xfrm>
            <a:off x="311700" y="1266325"/>
            <a:ext cx="28098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results from this image are from a GRU with a Sigmoid activation function. This shows an accuracy of 0.94, with 3 epochs. This shows a high prediction factor for HF in the data, although slightly lower than with the ReLU activation.</a:t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8200" y="1402500"/>
            <a:ext cx="5739751" cy="303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137" name="Google Shape;137;p23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results we obtained from our implementation, with our ablations, are in line with the main claim from the paper.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was easy (summerize what was easy section from paper here)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was difficult (summerize what was difficult section from paper here)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for reproducibility</a:t>
            </a:r>
            <a:endParaRPr/>
          </a:p>
        </p:txBody>
      </p:sp>
      <p:sp>
        <p:nvSpPr>
          <p:cNvPr id="143" name="Google Shape;143;p2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Make sure that one has powerful hardware to run the same number of epochs as the original code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possible, try to collect the data from the original source than through free resources to get the most optimum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Know that one doesn’t need to use the exact same libraries as described in the original code. If there are libraries that can produce and train a model more efficiently, go ahead and use those.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Choi, E., Schuetz, A., Stewart, W. F., &amp; Sun, J. (2017). Using recurrent neural network models for early detection of heart failure onset. </a:t>
            </a:r>
            <a:r>
              <a:rPr i="1" lang="en"/>
              <a:t>Journal of the American Medical Informatics Association : JAMIA, 24</a:t>
            </a:r>
            <a:r>
              <a:rPr lang="en"/>
              <a:t>(2), 361–370.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https://doi.org/10.1093/jamia/ocw112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Heart failure (HF) is a difficult disease to detect early on, as many as many of the early signs and symptoms are common across different kinds of common diseases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“onset of HF is associated with a high level of disability, health care costs, and mortality” (Choi et al., 2017, pg. 362)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chosen paper explores how RNN models can be used to detect HF as early as possible, more so than conventional DL methods</a:t>
            </a:r>
            <a:endParaRPr/>
          </a:p>
        </p:txBody>
      </p:sp>
      <p:pic>
        <p:nvPicPr>
          <p:cNvPr id="74" name="Google Shape;7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11725" y="118424"/>
            <a:ext cx="1292824" cy="1222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4550" y="3597750"/>
            <a:ext cx="1449175" cy="14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89225" y="3388350"/>
            <a:ext cx="1543076" cy="154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 of Reproducibility and Ablations</a:t>
            </a:r>
            <a:endParaRPr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main claim we want to reproduce is that RNN models using gated recurrent units (GRUs) were able to yield a higher area-under-the-curve (AUC) for predicting HF diagnoses through electronic health record (EHR) data over conventional deep learning methods, like logistic regression, SVM and KNN.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ablation to the original code we implemented is </a:t>
            </a:r>
            <a:r>
              <a:rPr lang="en"/>
              <a:t>changing</a:t>
            </a:r>
            <a:r>
              <a:rPr lang="en"/>
              <a:t> the activation function of the GRU to see if the </a:t>
            </a:r>
            <a:r>
              <a:rPr lang="en"/>
              <a:t>accuracy</a:t>
            </a:r>
            <a:r>
              <a:rPr lang="en"/>
              <a:t> differs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</a:t>
            </a:r>
            <a:endParaRPr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266325"/>
            <a:ext cx="4002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 used datasets from the MIMIC data located in Physio.Net.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</a:t>
            </a:r>
            <a:r>
              <a:rPr lang="en"/>
              <a:t>includes</a:t>
            </a:r>
            <a:r>
              <a:rPr lang="en"/>
              <a:t> hospital admissions data, ICU length data, ICD code data for patient diagnosis and procedures, lab event records, and prescriptions data.</a:t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825525"/>
            <a:ext cx="4417098" cy="3492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Statistics</a:t>
            </a:r>
            <a:endParaRPr/>
          </a:p>
        </p:txBody>
      </p:sp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275" y="1182850"/>
            <a:ext cx="4516500" cy="346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0975" y="188725"/>
            <a:ext cx="3782196" cy="249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35363" y="2853999"/>
            <a:ext cx="4153424" cy="17985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267500" y="144525"/>
            <a:ext cx="34902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Statistics (cont.)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50" y="768238"/>
            <a:ext cx="4162149" cy="2443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7575" y="76400"/>
            <a:ext cx="4162149" cy="35093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10" name="Google Shape;110;p19"/>
          <p:cNvSpPr txBox="1"/>
          <p:nvPr>
            <p:ph idx="1" type="body"/>
          </p:nvPr>
        </p:nvSpPr>
        <p:spPr>
          <a:xfrm>
            <a:off x="311700" y="1266325"/>
            <a:ext cx="8520600" cy="3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358"/>
              <a:buNone/>
            </a:pPr>
            <a:r>
              <a:rPr lang="en" sz="1597"/>
              <a:t>Our implementation was original code written by our team members</a:t>
            </a:r>
            <a:endParaRPr sz="1597"/>
          </a:p>
          <a:p>
            <a:pPr indent="-330041" lvl="0" marL="457200" rtl="0" algn="l">
              <a:spcBef>
                <a:spcPts val="1200"/>
              </a:spcBef>
              <a:spcAft>
                <a:spcPts val="0"/>
              </a:spcAft>
              <a:buSzPts val="1598"/>
              <a:buChar char="●"/>
            </a:pPr>
            <a:r>
              <a:rPr lang="en" sz="1597"/>
              <a:t>The first step of our implementation involves reading in the data files, describing the statistics for each data file, and merging them into one pandas dataframe.</a:t>
            </a:r>
            <a:endParaRPr sz="1597"/>
          </a:p>
          <a:p>
            <a:pPr indent="-330041" lvl="0" marL="457200" rtl="0" algn="l">
              <a:spcBef>
                <a:spcPts val="0"/>
              </a:spcBef>
              <a:spcAft>
                <a:spcPts val="0"/>
              </a:spcAft>
              <a:buSzPts val="1598"/>
              <a:buChar char="●"/>
            </a:pPr>
            <a:r>
              <a:rPr lang="en" sz="1597"/>
              <a:t>This dataframe was then converted into one input hot vector encoding.</a:t>
            </a:r>
            <a:endParaRPr sz="1597"/>
          </a:p>
          <a:p>
            <a:pPr indent="-330041" lvl="0" marL="457200" rtl="0" algn="l">
              <a:spcBef>
                <a:spcPts val="0"/>
              </a:spcBef>
              <a:spcAft>
                <a:spcPts val="0"/>
              </a:spcAft>
              <a:buSzPts val="1598"/>
              <a:buChar char="●"/>
            </a:pPr>
            <a:r>
              <a:rPr lang="en" sz="1597"/>
              <a:t>We then created the GRU model using the keras library’s Sequential class. It was at this stage that we implemented the ablations with the different activation functions</a:t>
            </a:r>
            <a:endParaRPr sz="1597"/>
          </a:p>
          <a:p>
            <a:pPr indent="-330041" lvl="0" marL="457200" rtl="0" algn="l">
              <a:spcBef>
                <a:spcPts val="0"/>
              </a:spcBef>
              <a:spcAft>
                <a:spcPts val="0"/>
              </a:spcAft>
              <a:buSzPts val="1598"/>
              <a:buChar char="●"/>
            </a:pPr>
            <a:r>
              <a:rPr lang="en" sz="1597"/>
              <a:t>Finally, we ran the hot vector through the GRU models and outputted the resulting accuracy</a:t>
            </a:r>
            <a:endParaRPr sz="785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Hyperparameters and Computational Requirements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hyperparameters we set for our implementation (as outlined in the paper) were:</a:t>
            </a:r>
            <a:endParaRPr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L2 regularization: 0.001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Hidden layer size: 100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Max epoch: 30 (For the initial run we kept the max epoch low to have a successful run)</a:t>
            </a:r>
            <a:endParaRPr/>
          </a:p>
        </p:txBody>
      </p:sp>
      <p:sp>
        <p:nvSpPr>
          <p:cNvPr id="117" name="Google Shape;117;p20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We were able to run our implementation on a standard personal machine available to general consumers. (Go into more specifics about computational </a:t>
            </a:r>
            <a:r>
              <a:rPr lang="en"/>
              <a:t>requirements</a:t>
            </a:r>
            <a:r>
              <a:rPr lang="en"/>
              <a:t> here, like CPU/GPU hours and memory requirements)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23" name="Google Shape;123;p21"/>
          <p:cNvSpPr txBox="1"/>
          <p:nvPr>
            <p:ph idx="1" type="body"/>
          </p:nvPr>
        </p:nvSpPr>
        <p:spPr>
          <a:xfrm>
            <a:off x="311700" y="1266325"/>
            <a:ext cx="2721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The results from this image are from a GRU </a:t>
            </a:r>
            <a:r>
              <a:rPr lang="en"/>
              <a:t>with</a:t>
            </a:r>
            <a:r>
              <a:rPr lang="en"/>
              <a:t> a ReLU activation function. This shows an </a:t>
            </a:r>
            <a:r>
              <a:rPr lang="en"/>
              <a:t>accuracy</a:t>
            </a:r>
            <a:r>
              <a:rPr lang="en"/>
              <a:t> of 0.97, with 3 epochs. This shows a high prediction factor for HF in the data</a:t>
            </a:r>
            <a:endParaRPr/>
          </a:p>
        </p:txBody>
      </p:sp>
      <p:pic>
        <p:nvPicPr>
          <p:cNvPr id="124" name="Google Shape;12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03775" y="445033"/>
            <a:ext cx="5861298" cy="4121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